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68" r:id="rId4"/>
    <p:sldId id="269" r:id="rId5"/>
    <p:sldId id="260" r:id="rId6"/>
    <p:sldId id="279" r:id="rId7"/>
    <p:sldId id="262" r:id="rId8"/>
    <p:sldId id="263" r:id="rId9"/>
    <p:sldId id="264" r:id="rId10"/>
    <p:sldId id="265" r:id="rId11"/>
    <p:sldId id="267" r:id="rId12"/>
    <p:sldId id="266" r:id="rId13"/>
    <p:sldId id="273" r:id="rId14"/>
    <p:sldId id="274" r:id="rId15"/>
    <p:sldId id="275" r:id="rId1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99"/>
    <a:srgbClr val="D60093"/>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9" d="100"/>
          <a:sy n="89" d="100"/>
        </p:scale>
        <p:origin x="102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mn-ea"/>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D0B84271-75F1-4DDF-B51B-1FC32BC48AAF}" type="datetime1">
              <a:rPr lang="en-US" altLang="en-US"/>
              <a:pPr/>
              <a:t>7/8/2014</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mn-ea"/>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DB4C79D4-1B18-4288-A905-097F52A312A9}" type="slidenum">
              <a:rPr lang="en-US" altLang="en-US"/>
              <a:pPr/>
              <a:t>‹#›</a:t>
            </a:fld>
            <a:endParaRPr lang="en-US" altLang="en-US"/>
          </a:p>
        </p:txBody>
      </p:sp>
    </p:spTree>
    <p:extLst>
      <p:ext uri="{BB962C8B-B14F-4D97-AF65-F5344CB8AC3E}">
        <p14:creationId xmlns:p14="http://schemas.microsoft.com/office/powerpoint/2010/main" val="59762656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itchFamily="-1"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F32A84-13B1-4386-9D7E-AE7E2C50CA28}" type="slidenum">
              <a:rPr lang="en-US" altLang="en-US" sz="1200">
                <a:latin typeface="Calibri" panose="020F0502020204030204" pitchFamily="34" charset="0"/>
              </a:rPr>
              <a:pPr eaLnBrk="1" hangingPunct="1"/>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43888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EB7E716-EFD6-42C6-B2A7-05820426EAD3}"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60146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86D4069-D7C7-4A85-9242-9F504FD6587B}"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Tree>
    <p:extLst>
      <p:ext uri="{BB962C8B-B14F-4D97-AF65-F5344CB8AC3E}">
        <p14:creationId xmlns:p14="http://schemas.microsoft.com/office/powerpoint/2010/main" val="3928056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4FD3B14-6B5D-4929-A5C1-E1B7422227C0}"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14431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03968D97-7FCD-45E7-A88C-FAD6C7DBE201}" type="datetime1">
              <a:rPr lang="en-US" altLang="en-US"/>
              <a:pPr/>
              <a:t>7/8/2014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E4A15DF-032D-48B5-9E66-BE0EDD9824C9}" type="slidenum">
              <a:rPr lang="en-US" altLang="en-US"/>
              <a:pPr/>
              <a:t>‹#›</a:t>
            </a:fld>
            <a:endParaRPr lang="en-US" altLang="en-US"/>
          </a:p>
        </p:txBody>
      </p:sp>
    </p:spTree>
    <p:extLst>
      <p:ext uri="{BB962C8B-B14F-4D97-AF65-F5344CB8AC3E}">
        <p14:creationId xmlns:p14="http://schemas.microsoft.com/office/powerpoint/2010/main" val="286939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94E61ED0-929B-44D6-B776-390B110D0A2C}" type="datetime1">
              <a:rPr lang="en-US" altLang="en-US"/>
              <a:pPr/>
              <a:t>7/8/2014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C426129-0790-4DF0-98A6-68E2AB60A1B0}" type="slidenum">
              <a:rPr lang="en-US" altLang="en-US"/>
              <a:pPr/>
              <a:t>‹#›</a:t>
            </a:fld>
            <a:endParaRPr lang="en-US" altLang="en-US"/>
          </a:p>
        </p:txBody>
      </p:sp>
    </p:spTree>
    <p:extLst>
      <p:ext uri="{BB962C8B-B14F-4D97-AF65-F5344CB8AC3E}">
        <p14:creationId xmlns:p14="http://schemas.microsoft.com/office/powerpoint/2010/main" val="25963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12E56096-DC4F-47A8-92F6-25DCA2F07183}" type="datetime1">
              <a:rPr lang="en-US" altLang="en-US"/>
              <a:pPr/>
              <a:t>7/8/2014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BB17960-3901-438D-908D-FD634BD36B23}" type="slidenum">
              <a:rPr lang="en-US" altLang="en-US"/>
              <a:pPr/>
              <a:t>‹#›</a:t>
            </a:fld>
            <a:endParaRPr lang="en-US" altLang="en-US"/>
          </a:p>
        </p:txBody>
      </p:sp>
    </p:spTree>
    <p:extLst>
      <p:ext uri="{BB962C8B-B14F-4D97-AF65-F5344CB8AC3E}">
        <p14:creationId xmlns:p14="http://schemas.microsoft.com/office/powerpoint/2010/main" val="3622331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C56F1C36-7C48-4241-AD30-BB0D06626006}" type="datetime1">
              <a:rPr lang="en-US" altLang="en-US"/>
              <a:pPr/>
              <a:t>7/8/2014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4045A9B-6888-4612-BAC5-EFECCB3995C5}" type="slidenum">
              <a:rPr lang="en-US" altLang="en-US"/>
              <a:pPr/>
              <a:t>‹#›</a:t>
            </a:fld>
            <a:endParaRPr lang="en-US" altLang="en-US"/>
          </a:p>
        </p:txBody>
      </p:sp>
    </p:spTree>
    <p:extLst>
      <p:ext uri="{BB962C8B-B14F-4D97-AF65-F5344CB8AC3E}">
        <p14:creationId xmlns:p14="http://schemas.microsoft.com/office/powerpoint/2010/main" val="4111782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18C40997-34D9-440D-8B2F-B64E9949C388}" type="datetime1">
              <a:rPr lang="en-US" altLang="en-US"/>
              <a:pPr/>
              <a:t>7/8/2014</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6E68083-A82B-4222-8925-43921BBC1742}" type="slidenum">
              <a:rPr lang="en-US" altLang="en-US"/>
              <a:pPr/>
              <a:t>‹#›</a:t>
            </a:fld>
            <a:endParaRPr lang="en-US" altLang="en-US"/>
          </a:p>
        </p:txBody>
      </p:sp>
    </p:spTree>
    <p:extLst>
      <p:ext uri="{BB962C8B-B14F-4D97-AF65-F5344CB8AC3E}">
        <p14:creationId xmlns:p14="http://schemas.microsoft.com/office/powerpoint/2010/main" val="1377231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1C3F002B-5CA9-4FF4-922C-78A78894A6C1}" type="datetime1">
              <a:rPr lang="en-US" altLang="en-US"/>
              <a:pPr/>
              <a:t>7/8/2014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82C0B65-DE36-4734-9203-B8C3A9A615FF}" type="slidenum">
              <a:rPr lang="en-US" altLang="en-US"/>
              <a:pPr/>
              <a:t>‹#›</a:t>
            </a:fld>
            <a:endParaRPr lang="en-US" altLang="en-US"/>
          </a:p>
        </p:txBody>
      </p:sp>
    </p:spTree>
    <p:extLst>
      <p:ext uri="{BB962C8B-B14F-4D97-AF65-F5344CB8AC3E}">
        <p14:creationId xmlns:p14="http://schemas.microsoft.com/office/powerpoint/2010/main" val="1393826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2C83497F-C322-49BF-831E-7CBAA6E68282}" type="datetime1">
              <a:rPr lang="en-US" altLang="en-US"/>
              <a:pPr/>
              <a:t>7/8/2014</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F0A67AC-BA2C-4640-801F-1F43397090D7}" type="slidenum">
              <a:rPr lang="en-US" altLang="en-US"/>
              <a:pPr/>
              <a:t>‹#›</a:t>
            </a:fld>
            <a:endParaRPr lang="en-US" altLang="en-US"/>
          </a:p>
        </p:txBody>
      </p:sp>
    </p:spTree>
    <p:extLst>
      <p:ext uri="{BB962C8B-B14F-4D97-AF65-F5344CB8AC3E}">
        <p14:creationId xmlns:p14="http://schemas.microsoft.com/office/powerpoint/2010/main" val="1159494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96C9596-3915-4644-AF34-FB85C5D82252}" type="datetime1">
              <a:rPr lang="en-US" altLang="en-US"/>
              <a:pPr/>
              <a:t>7/8/2014</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E8339894-7D09-4F55-9BC4-6BC4C4A30F84}" type="slidenum">
              <a:rPr lang="en-US" altLang="en-US"/>
              <a:pPr/>
              <a:t>‹#›</a:t>
            </a:fld>
            <a:endParaRPr lang="en-US" altLang="en-US"/>
          </a:p>
        </p:txBody>
      </p:sp>
    </p:spTree>
    <p:extLst>
      <p:ext uri="{BB962C8B-B14F-4D97-AF65-F5344CB8AC3E}">
        <p14:creationId xmlns:p14="http://schemas.microsoft.com/office/powerpoint/2010/main" val="1720613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5F4F3FC-5A84-4BA1-8D14-3AAE846E717A}" type="datetime1">
              <a:rPr lang="en-US" altLang="en-US"/>
              <a:pPr/>
              <a:t>7/8/2014</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F0C205B9-5985-4798-AD9E-662F5FBB4A5D}" type="slidenum">
              <a:rPr lang="en-US" altLang="en-US"/>
              <a:pPr/>
              <a:t>‹#›</a:t>
            </a:fld>
            <a:endParaRPr lang="en-US" altLang="en-US"/>
          </a:p>
        </p:txBody>
      </p:sp>
    </p:spTree>
    <p:extLst>
      <p:ext uri="{BB962C8B-B14F-4D97-AF65-F5344CB8AC3E}">
        <p14:creationId xmlns:p14="http://schemas.microsoft.com/office/powerpoint/2010/main" val="4182913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86AB4461-2F92-4C23-973E-899CA83CD3C3}" type="datetime1">
              <a:rPr lang="en-US" altLang="en-US"/>
              <a:pPr/>
              <a:t>7/8/2014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34E974A6-01A8-43B3-AEFC-F5428DA9BCD7}" type="slidenum">
              <a:rPr lang="en-US" altLang="en-US"/>
              <a:pPr/>
              <a:t>‹#›</a:t>
            </a:fld>
            <a:endParaRPr lang="en-US" altLang="en-US"/>
          </a:p>
        </p:txBody>
      </p:sp>
    </p:spTree>
    <p:extLst>
      <p:ext uri="{BB962C8B-B14F-4D97-AF65-F5344CB8AC3E}">
        <p14:creationId xmlns:p14="http://schemas.microsoft.com/office/powerpoint/2010/main" val="1761722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91C0D4EA-036B-4FAC-9904-9AD164A1D0E1}" type="datetime1">
              <a:rPr lang="en-US" altLang="en-US"/>
              <a:pPr/>
              <a:t>7/8/2014</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9B35C009-6F45-4050-8BCB-DA8F74F8D52F}" type="slidenum">
              <a:rPr lang="en-US" altLang="en-US"/>
              <a:pPr/>
              <a:t>‹#›</a:t>
            </a:fld>
            <a:endParaRPr lang="en-US" altLang="en-US"/>
          </a:p>
        </p:txBody>
      </p:sp>
    </p:spTree>
    <p:extLst>
      <p:ext uri="{BB962C8B-B14F-4D97-AF65-F5344CB8AC3E}">
        <p14:creationId xmlns:p14="http://schemas.microsoft.com/office/powerpoint/2010/main" val="2665699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anose="020F0502020204030204" pitchFamily="34" charset="0"/>
              </a:defRPr>
            </a:lvl1pPr>
          </a:lstStyle>
          <a:p>
            <a:fld id="{BAB368D3-0003-47A9-9BDB-D625DEDEF65B}" type="datetime1">
              <a:rPr lang="en-US" altLang="en-US"/>
              <a:pPr/>
              <a:t>7/8/2014</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mn-ea"/>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86C9CBFE-D4FD-4280-A53C-75EB25BF0A6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itchFamily="-1" charset="-128"/>
        </a:defRPr>
      </a:lvl1pPr>
      <a:lvl2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www.foundationsofstrategy.com/"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foundationsofstrategy.com/"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www.foundationsofstrategy.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foundationsofstrategy.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477838" y="1198563"/>
            <a:ext cx="2917825" cy="1470025"/>
          </a:xfrm>
        </p:spPr>
        <p:txBody>
          <a:bodyPr/>
          <a:lstStyle/>
          <a:p>
            <a:pPr algn="l" eaLnBrk="1" hangingPunct="1"/>
            <a:r>
              <a:rPr lang="en-US" altLang="en-US" sz="4000" b="1" smtClean="0">
                <a:solidFill>
                  <a:srgbClr val="990099"/>
                </a:solidFill>
              </a:rPr>
              <a:t>Chapter 2</a:t>
            </a:r>
          </a:p>
        </p:txBody>
      </p:sp>
      <p:sp>
        <p:nvSpPr>
          <p:cNvPr id="14338" name="Subtitle 2"/>
          <p:cNvSpPr>
            <a:spLocks noGrp="1"/>
          </p:cNvSpPr>
          <p:nvPr>
            <p:ph type="subTitle" idx="1"/>
          </p:nvPr>
        </p:nvSpPr>
        <p:spPr>
          <a:xfrm>
            <a:off x="1203325" y="3406775"/>
            <a:ext cx="6759575" cy="958850"/>
          </a:xfrm>
        </p:spPr>
        <p:txBody>
          <a:bodyPr/>
          <a:lstStyle/>
          <a:p>
            <a:pPr eaLnBrk="1" hangingPunct="1"/>
            <a:r>
              <a:rPr lang="en-US" altLang="en-US" sz="5400" b="1" smtClean="0">
                <a:solidFill>
                  <a:srgbClr val="7F7F7F"/>
                </a:solidFill>
              </a:rPr>
              <a:t> Industry Analysis</a:t>
            </a:r>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6525" y="-7938"/>
            <a:ext cx="3935413" cy="193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5663" y="6169025"/>
            <a:ext cx="23749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169025"/>
            <a:ext cx="339566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8338" y="6169025"/>
            <a:ext cx="339566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7"/>
          <p:cNvSpPr txBox="1">
            <a:spLocks noChangeArrowheads="1"/>
          </p:cNvSpPr>
          <p:nvPr/>
        </p:nvSpPr>
        <p:spPr bwMode="auto">
          <a:xfrm>
            <a:off x="0" y="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6"/>
              </a:rPr>
              <a:t>www.foundationsofstrategy.com</a:t>
            </a:r>
            <a:r>
              <a:rPr lang="en-GB" altLang="en-US" sz="1000">
                <a:latin typeface="Calibri" panose="020F0502020204030204" pitchFamily="34" charset="0"/>
              </a:rPr>
              <a:t> </a:t>
            </a:r>
          </a:p>
        </p:txBody>
      </p:sp>
      <p:sp>
        <p:nvSpPr>
          <p:cNvPr id="143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AAF8EF1-7F60-4A4A-9163-5480BDB10D78}" type="slidenum">
              <a:rPr lang="en-US" altLang="en-US" sz="1200">
                <a:solidFill>
                  <a:srgbClr val="898989"/>
                </a:solidFill>
                <a:latin typeface="Calibri" panose="020F0502020204030204" pitchFamily="34" charset="0"/>
              </a:rPr>
              <a:pPr eaLnBrk="1" hangingPunct="1"/>
              <a:t>1</a:t>
            </a:fld>
            <a:endParaRPr lang="en-US" altLang="en-US" sz="1200">
              <a:solidFill>
                <a:srgbClr val="898989"/>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pPr eaLnBrk="1" hangingPunct="1"/>
            <a:r>
              <a:rPr lang="en-US" altLang="en-US" sz="3600" smtClean="0">
                <a:solidFill>
                  <a:srgbClr val="990099"/>
                </a:solidFill>
              </a:rPr>
              <a:t>Applying industry analysis</a:t>
            </a:r>
          </a:p>
        </p:txBody>
      </p:sp>
      <p:sp>
        <p:nvSpPr>
          <p:cNvPr id="25602" name="Content Placeholder 2"/>
          <p:cNvSpPr>
            <a:spLocks noGrp="1"/>
          </p:cNvSpPr>
          <p:nvPr>
            <p:ph idx="1"/>
          </p:nvPr>
        </p:nvSpPr>
        <p:spPr/>
        <p:txBody>
          <a:bodyPr/>
          <a:lstStyle/>
          <a:p>
            <a:pPr eaLnBrk="1" hangingPunct="1">
              <a:buFont typeface="Arial" panose="020B0604020202020204" pitchFamily="34" charset="0"/>
              <a:buNone/>
            </a:pPr>
            <a:r>
              <a:rPr lang="en-US" altLang="en-US" sz="2000" smtClean="0"/>
              <a:t>Industry analysis can be used to:</a:t>
            </a:r>
          </a:p>
          <a:p>
            <a:pPr eaLnBrk="1" hangingPunct="1">
              <a:buFont typeface="Arial" panose="020B0604020202020204" pitchFamily="34" charset="0"/>
              <a:buNone/>
            </a:pPr>
            <a:endParaRPr lang="en-US" altLang="en-US" sz="2000" smtClean="0"/>
          </a:p>
          <a:p>
            <a:pPr lvl="1" eaLnBrk="1" hangingPunct="1">
              <a:buClr>
                <a:srgbClr val="990099"/>
              </a:buClr>
              <a:buSzPct val="110000"/>
              <a:buFont typeface="Arial" panose="020B0604020202020204" pitchFamily="34" charset="0"/>
              <a:buChar char="•"/>
            </a:pPr>
            <a:r>
              <a:rPr lang="en-US" altLang="en-US" sz="2000" smtClean="0"/>
              <a:t>Explain differences in profitability between industries and changes in the profitability of a given industry over time</a:t>
            </a:r>
          </a:p>
          <a:p>
            <a:pPr lvl="1" eaLnBrk="1" hangingPunct="1">
              <a:buClr>
                <a:srgbClr val="990099"/>
              </a:buClr>
              <a:buSzPct val="110000"/>
              <a:buFont typeface="Arial" panose="020B0604020202020204" pitchFamily="34" charset="0"/>
              <a:buChar char="•"/>
            </a:pPr>
            <a:endParaRPr lang="en-US" altLang="en-US" sz="2000" smtClean="0"/>
          </a:p>
          <a:p>
            <a:pPr lvl="1" eaLnBrk="1" hangingPunct="1">
              <a:buClr>
                <a:srgbClr val="990099"/>
              </a:buClr>
              <a:buSzPct val="110000"/>
              <a:buFont typeface="Arial" panose="020B0604020202020204" pitchFamily="34" charset="0"/>
              <a:buChar char="•"/>
            </a:pPr>
            <a:r>
              <a:rPr lang="en-US" altLang="en-US" sz="2000" smtClean="0"/>
              <a:t>Assist managers in positioning the firm advantageously</a:t>
            </a:r>
          </a:p>
          <a:p>
            <a:pPr lvl="1" eaLnBrk="1" hangingPunct="1">
              <a:buClr>
                <a:srgbClr val="990099"/>
              </a:buClr>
              <a:buSzPct val="110000"/>
              <a:buFont typeface="Arial" panose="020B0604020202020204" pitchFamily="34" charset="0"/>
              <a:buChar char="•"/>
            </a:pPr>
            <a:endParaRPr lang="en-US" altLang="en-US" sz="2000" smtClean="0"/>
          </a:p>
          <a:p>
            <a:pPr lvl="1" eaLnBrk="1" hangingPunct="1">
              <a:buClr>
                <a:srgbClr val="990099"/>
              </a:buClr>
              <a:buSzPct val="110000"/>
              <a:buFont typeface="Arial" panose="020B0604020202020204" pitchFamily="34" charset="0"/>
              <a:buChar char="•"/>
            </a:pPr>
            <a:r>
              <a:rPr lang="en-US" altLang="en-US" sz="2000" smtClean="0"/>
              <a:t>Predict possible changes in competition and profitability in the near future</a:t>
            </a:r>
          </a:p>
          <a:p>
            <a:pPr lvl="1" eaLnBrk="1" hangingPunct="1">
              <a:buClr>
                <a:srgbClr val="990099"/>
              </a:buClr>
              <a:buSzPct val="110000"/>
              <a:buFont typeface="Arial" panose="020B0604020202020204" pitchFamily="34" charset="0"/>
              <a:buChar char="•"/>
            </a:pPr>
            <a:endParaRPr lang="en-US" altLang="en-US" sz="2000" smtClean="0"/>
          </a:p>
          <a:p>
            <a:pPr lvl="1" eaLnBrk="1" hangingPunct="1">
              <a:buClr>
                <a:srgbClr val="990099"/>
              </a:buClr>
              <a:buSzPct val="110000"/>
              <a:buFont typeface="Arial" panose="020B0604020202020204" pitchFamily="34" charset="0"/>
              <a:buChar char="•"/>
            </a:pPr>
            <a:r>
              <a:rPr lang="en-US" altLang="en-US" sz="2000" smtClean="0"/>
              <a:t>Identify opportunities for changing industry structures and alleviating competitive pressures.</a:t>
            </a:r>
          </a:p>
          <a:p>
            <a:pPr eaLnBrk="1" hangingPunct="1"/>
            <a:endParaRPr lang="en-US" altLang="en-US" smtClean="0"/>
          </a:p>
        </p:txBody>
      </p:sp>
      <p:sp>
        <p:nvSpPr>
          <p:cNvPr id="25603"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560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E63F92A-79CF-4EAD-8B9C-30C1B848D626}" type="slidenum">
              <a:rPr lang="en-US" altLang="en-US" sz="1200">
                <a:solidFill>
                  <a:srgbClr val="898989"/>
                </a:solidFill>
                <a:latin typeface="Calibri" panose="020F0502020204030204" pitchFamily="34" charset="0"/>
              </a:rPr>
              <a:pPr eaLnBrk="1" hangingPunct="1"/>
              <a:t>10</a:t>
            </a:fld>
            <a:endParaRPr lang="en-US" altLang="en-US" sz="1200">
              <a:solidFill>
                <a:srgbClr val="898989"/>
              </a:solidFill>
              <a:latin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eaLnBrk="1" hangingPunct="1"/>
            <a:r>
              <a:rPr lang="en-US" altLang="en-US" sz="3600" smtClean="0">
                <a:solidFill>
                  <a:srgbClr val="990099"/>
                </a:solidFill>
              </a:rPr>
              <a:t>The challenges of applying the five forces framework</a:t>
            </a:r>
          </a:p>
        </p:txBody>
      </p:sp>
      <p:sp>
        <p:nvSpPr>
          <p:cNvPr id="26626" name="Content Placeholder 2"/>
          <p:cNvSpPr>
            <a:spLocks noGrp="1"/>
          </p:cNvSpPr>
          <p:nvPr>
            <p:ph idx="1"/>
          </p:nvPr>
        </p:nvSpPr>
        <p:spPr>
          <a:xfrm>
            <a:off x="457200" y="2017713"/>
            <a:ext cx="8229600" cy="4525962"/>
          </a:xfrm>
        </p:spPr>
        <p:txBody>
          <a:bodyPr/>
          <a:lstStyle/>
          <a:p>
            <a:pPr eaLnBrk="1" hangingPunct="1">
              <a:buClr>
                <a:srgbClr val="990099"/>
              </a:buClr>
              <a:buSzPct val="110000"/>
            </a:pPr>
            <a:r>
              <a:rPr lang="en-US" altLang="en-US" sz="2400" smtClean="0"/>
              <a:t>Defining the industry  </a:t>
            </a:r>
          </a:p>
          <a:p>
            <a:pPr eaLnBrk="1" hangingPunct="1">
              <a:buClr>
                <a:srgbClr val="990099"/>
              </a:buClr>
              <a:buSzPct val="110000"/>
            </a:pPr>
            <a:endParaRPr lang="en-US" altLang="en-US" sz="2400" smtClean="0"/>
          </a:p>
          <a:p>
            <a:pPr eaLnBrk="1" hangingPunct="1">
              <a:buClr>
                <a:srgbClr val="990099"/>
              </a:buClr>
              <a:buSzPct val="110000"/>
            </a:pPr>
            <a:r>
              <a:rPr lang="en-US" altLang="en-US" sz="2400" smtClean="0"/>
              <a:t>Choosing the appropriate level of analysis</a:t>
            </a:r>
          </a:p>
          <a:p>
            <a:pPr eaLnBrk="1" hangingPunct="1">
              <a:buClr>
                <a:srgbClr val="990099"/>
              </a:buClr>
              <a:buSzPct val="110000"/>
            </a:pPr>
            <a:endParaRPr lang="en-US" altLang="en-US" sz="2400" smtClean="0"/>
          </a:p>
          <a:p>
            <a:pPr eaLnBrk="1" hangingPunct="1">
              <a:buClr>
                <a:srgbClr val="990099"/>
              </a:buClr>
              <a:buSzPct val="110000"/>
            </a:pPr>
            <a:r>
              <a:rPr lang="en-US" altLang="en-US" sz="2400" smtClean="0"/>
              <a:t>Dealing with missing factors  </a:t>
            </a:r>
          </a:p>
          <a:p>
            <a:pPr eaLnBrk="1" hangingPunct="1">
              <a:buClr>
                <a:srgbClr val="990099"/>
              </a:buClr>
              <a:buSzPct val="110000"/>
            </a:pPr>
            <a:endParaRPr lang="en-US" altLang="en-US" sz="2400" smtClean="0"/>
          </a:p>
          <a:p>
            <a:pPr eaLnBrk="1" hangingPunct="1">
              <a:buClr>
                <a:srgbClr val="990099"/>
              </a:buClr>
              <a:buSzPct val="110000"/>
            </a:pPr>
            <a:r>
              <a:rPr lang="en-US" altLang="en-US" sz="2400" smtClean="0"/>
              <a:t>Dealing with uncertainty and rapid structural change</a:t>
            </a:r>
          </a:p>
          <a:p>
            <a:pPr eaLnBrk="1" hangingPunct="1"/>
            <a:endParaRPr lang="en-US" altLang="en-US" smtClean="0"/>
          </a:p>
        </p:txBody>
      </p:sp>
      <p:sp>
        <p:nvSpPr>
          <p:cNvPr id="26627"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6628"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7AEE8CB-6099-46DD-8B65-19B76C4AECD8}" type="slidenum">
              <a:rPr lang="en-US" altLang="en-US" sz="1200">
                <a:solidFill>
                  <a:srgbClr val="898989"/>
                </a:solidFill>
                <a:latin typeface="Calibri" panose="020F0502020204030204" pitchFamily="34" charset="0"/>
              </a:rPr>
              <a:pPr eaLnBrk="1" hangingPunct="1"/>
              <a:t>11</a:t>
            </a:fld>
            <a:endParaRPr lang="en-US" altLang="en-US" sz="1200">
              <a:solidFill>
                <a:srgbClr val="898989"/>
              </a:solidFill>
              <a:latin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altLang="en-US" sz="3600" smtClean="0">
                <a:solidFill>
                  <a:srgbClr val="990099"/>
                </a:solidFill>
              </a:rPr>
              <a:t>Criticisms of the five forces of competition framework</a:t>
            </a:r>
          </a:p>
        </p:txBody>
      </p:sp>
      <p:sp>
        <p:nvSpPr>
          <p:cNvPr id="27650" name="Content Placeholder 2"/>
          <p:cNvSpPr>
            <a:spLocks noGrp="1"/>
          </p:cNvSpPr>
          <p:nvPr>
            <p:ph idx="1"/>
          </p:nvPr>
        </p:nvSpPr>
        <p:spPr/>
        <p:txBody>
          <a:bodyPr/>
          <a:lstStyle/>
          <a:p>
            <a:pPr eaLnBrk="1" hangingPunct="1">
              <a:buFont typeface="Arial" panose="020B0604020202020204" pitchFamily="34" charset="0"/>
              <a:buNone/>
            </a:pPr>
            <a:r>
              <a:rPr lang="en-US" altLang="en-US" sz="2400" smtClean="0"/>
              <a:t>Two major lines of critique:</a:t>
            </a:r>
          </a:p>
          <a:p>
            <a:pPr eaLnBrk="1" hangingPunct="1">
              <a:buFont typeface="Arial" panose="020B0604020202020204" pitchFamily="34" charset="0"/>
              <a:buNone/>
            </a:pPr>
            <a:endParaRPr lang="en-US" altLang="en-US" sz="2400" smtClean="0"/>
          </a:p>
          <a:p>
            <a:pPr lvl="1" eaLnBrk="1" hangingPunct="1">
              <a:buClr>
                <a:srgbClr val="990099"/>
              </a:buClr>
              <a:buSzPct val="110000"/>
              <a:buFont typeface="Arial" panose="020B0604020202020204" pitchFamily="34" charset="0"/>
              <a:buChar char="•"/>
            </a:pPr>
            <a:r>
              <a:rPr lang="en-GB" altLang="en-US" sz="2400" smtClean="0"/>
              <a:t>it omits important variables and cannot be applied to the dynamic and complex realities of many industries without significant modification </a:t>
            </a:r>
          </a:p>
          <a:p>
            <a:pPr lvl="1" eaLnBrk="1" hangingPunct="1">
              <a:buClr>
                <a:srgbClr val="990099"/>
              </a:buClr>
              <a:buSzPct val="110000"/>
              <a:buFont typeface="Arial" panose="020B0604020202020204" pitchFamily="34" charset="0"/>
              <a:buChar char="•"/>
            </a:pPr>
            <a:endParaRPr lang="en-GB" altLang="en-US" sz="2400" smtClean="0"/>
          </a:p>
          <a:p>
            <a:pPr lvl="1" eaLnBrk="1" hangingPunct="1">
              <a:buClr>
                <a:srgbClr val="990099"/>
              </a:buClr>
              <a:buSzPct val="110000"/>
              <a:buFont typeface="Arial" panose="020B0604020202020204" pitchFamily="34" charset="0"/>
              <a:buChar char="•"/>
            </a:pPr>
            <a:r>
              <a:rPr lang="en-GB" altLang="en-US" sz="2400" smtClean="0"/>
              <a:t>the premise on which the model is based is flawed and not supported by strong empirical evidence </a:t>
            </a:r>
          </a:p>
          <a:p>
            <a:pPr eaLnBrk="1" hangingPunct="1"/>
            <a:endParaRPr lang="en-US" altLang="en-US" smtClean="0"/>
          </a:p>
        </p:txBody>
      </p:sp>
      <p:sp>
        <p:nvSpPr>
          <p:cNvPr id="27651"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765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E933F21-D81F-4940-9700-7C1CDC227CFF}" type="slidenum">
              <a:rPr lang="en-US" altLang="en-US" sz="1200">
                <a:solidFill>
                  <a:srgbClr val="898989"/>
                </a:solidFill>
                <a:latin typeface="Calibri" panose="020F0502020204030204" pitchFamily="34" charset="0"/>
              </a:rPr>
              <a:pPr eaLnBrk="1" hangingPunct="1"/>
              <a:t>12</a:t>
            </a:fld>
            <a:endParaRPr lang="en-US" altLang="en-US" sz="1200">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74638"/>
            <a:ext cx="8229600" cy="806450"/>
          </a:xfrm>
        </p:spPr>
        <p:txBody>
          <a:bodyPr/>
          <a:lstStyle/>
          <a:p>
            <a:pPr eaLnBrk="1" hangingPunct="1"/>
            <a:r>
              <a:rPr lang="en-US" altLang="en-US" sz="3600" smtClean="0">
                <a:solidFill>
                  <a:srgbClr val="990099"/>
                </a:solidFill>
              </a:rPr>
              <a:t>Does industry matter?</a:t>
            </a:r>
          </a:p>
        </p:txBody>
      </p:sp>
      <p:sp>
        <p:nvSpPr>
          <p:cNvPr id="28674" name="Content Placeholder 2"/>
          <p:cNvSpPr>
            <a:spLocks noGrp="1"/>
          </p:cNvSpPr>
          <p:nvPr>
            <p:ph idx="1"/>
          </p:nvPr>
        </p:nvSpPr>
        <p:spPr>
          <a:xfrm>
            <a:off x="457200" y="1260475"/>
            <a:ext cx="8229600" cy="5084763"/>
          </a:xfrm>
        </p:spPr>
        <p:txBody>
          <a:bodyPr/>
          <a:lstStyle/>
          <a:p>
            <a:pPr eaLnBrk="1" hangingPunct="1">
              <a:buClr>
                <a:srgbClr val="990099"/>
              </a:buClr>
              <a:buSzPct val="110000"/>
            </a:pPr>
            <a:r>
              <a:rPr lang="en-US" altLang="en-US" sz="2000" smtClean="0"/>
              <a:t>A number of studies seem to show that industry environment is a relatively minor determinant of a firm</a:t>
            </a:r>
            <a:r>
              <a:rPr lang="ja-JP" altLang="en-US" sz="2000" smtClean="0"/>
              <a:t>’</a:t>
            </a:r>
            <a:r>
              <a:rPr lang="en-US" altLang="ja-JP" sz="2000" smtClean="0"/>
              <a:t>s profitability</a:t>
            </a:r>
          </a:p>
          <a:p>
            <a:pPr eaLnBrk="1" hangingPunct="1">
              <a:buClr>
                <a:srgbClr val="990099"/>
              </a:buClr>
              <a:buSzPct val="110000"/>
            </a:pPr>
            <a:endParaRPr lang="en-US" altLang="en-US" sz="2400" smtClean="0"/>
          </a:p>
          <a:p>
            <a:pPr eaLnBrk="1" hangingPunct="1">
              <a:buClr>
                <a:srgbClr val="990099"/>
              </a:buClr>
              <a:buSzPct val="110000"/>
            </a:pPr>
            <a:endParaRPr lang="en-US" altLang="en-US" sz="2400" smtClean="0"/>
          </a:p>
          <a:p>
            <a:pPr eaLnBrk="1" hangingPunct="1">
              <a:buClr>
                <a:srgbClr val="990099"/>
              </a:buClr>
              <a:buSzPct val="110000"/>
            </a:pPr>
            <a:endParaRPr lang="en-US" altLang="en-US" sz="2400" smtClean="0"/>
          </a:p>
          <a:p>
            <a:pPr eaLnBrk="1" hangingPunct="1">
              <a:buClr>
                <a:srgbClr val="990099"/>
              </a:buClr>
              <a:buSzPct val="110000"/>
            </a:pPr>
            <a:endParaRPr lang="en-US" altLang="en-US" sz="2400" smtClean="0"/>
          </a:p>
          <a:p>
            <a:pPr eaLnBrk="1" hangingPunct="1">
              <a:buClr>
                <a:srgbClr val="990099"/>
              </a:buClr>
              <a:buSzPct val="110000"/>
            </a:pPr>
            <a:endParaRPr lang="en-US" altLang="en-US" sz="2400" smtClean="0"/>
          </a:p>
          <a:p>
            <a:pPr eaLnBrk="1" hangingPunct="1">
              <a:buClr>
                <a:srgbClr val="990099"/>
              </a:buClr>
              <a:buSzPct val="110000"/>
            </a:pPr>
            <a:endParaRPr lang="en-US" altLang="en-US" sz="1600" smtClean="0"/>
          </a:p>
          <a:p>
            <a:pPr eaLnBrk="1" hangingPunct="1">
              <a:buClr>
                <a:srgbClr val="990099"/>
              </a:buClr>
              <a:buSzPct val="110000"/>
            </a:pPr>
            <a:endParaRPr lang="en-US" altLang="en-US" sz="1600" smtClean="0"/>
          </a:p>
          <a:p>
            <a:pPr eaLnBrk="1" hangingPunct="1">
              <a:buClr>
                <a:srgbClr val="990099"/>
              </a:buClr>
              <a:buSzPct val="110000"/>
            </a:pPr>
            <a:endParaRPr lang="en-US" altLang="en-US" sz="1600" smtClean="0"/>
          </a:p>
          <a:p>
            <a:pPr eaLnBrk="1" hangingPunct="1">
              <a:buClr>
                <a:srgbClr val="990099"/>
              </a:buClr>
              <a:buSzPct val="110000"/>
            </a:pPr>
            <a:r>
              <a:rPr lang="en-US" altLang="en-US" sz="2000" smtClean="0"/>
              <a:t>This points to the need to dig deeper, for example, by analysing  competition between firms within particular market segments or by looking more closely at the competitive behaviour of individual firms.</a:t>
            </a:r>
          </a:p>
          <a:p>
            <a:pPr eaLnBrk="1" hangingPunct="1">
              <a:buClr>
                <a:srgbClr val="990099"/>
              </a:buClr>
              <a:buSzPct val="110000"/>
              <a:buFont typeface="Arial" panose="020B0604020202020204" pitchFamily="34" charset="0"/>
              <a:buNone/>
            </a:pPr>
            <a:endParaRPr lang="en-US" altLang="en-US" sz="1600" smtClean="0"/>
          </a:p>
        </p:txBody>
      </p:sp>
      <p:graphicFrame>
        <p:nvGraphicFramePr>
          <p:cNvPr id="3" name="Table 2"/>
          <p:cNvGraphicFramePr>
            <a:graphicFrameLocks noGrp="1"/>
          </p:cNvGraphicFramePr>
          <p:nvPr/>
        </p:nvGraphicFramePr>
        <p:xfrm>
          <a:off x="1454150" y="2133600"/>
          <a:ext cx="6248400" cy="2716213"/>
        </p:xfrm>
        <a:graphic>
          <a:graphicData uri="http://schemas.openxmlformats.org/drawingml/2006/table">
            <a:tbl>
              <a:tblPr/>
              <a:tblGrid>
                <a:gridCol w="2320925"/>
                <a:gridCol w="1308100"/>
                <a:gridCol w="1309688"/>
                <a:gridCol w="1309687"/>
              </a:tblGrid>
              <a:tr h="36036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3">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of variance in firms’ ROA explained by:</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431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Industry effects</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Firm effects</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Unexplained variance</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Schmalensee (1985)</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19.6%</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0.6%</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79.9%</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Rumelt (1991)</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4.0%</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44.2%</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44.8%</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McGahan &amp; Porter (1997)</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18.7%</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31.7%</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48.4%</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Hawawini </a:t>
                      </a:r>
                      <a:r>
                        <a:rPr kumimoji="0" lang="en-GB" altLang="en-US" sz="1400" b="1" i="1"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et al.</a:t>
                      </a: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(2003)</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8.1%</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35.8%</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52.0%</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Roquebert </a:t>
                      </a:r>
                      <a:r>
                        <a:rPr kumimoji="0" lang="en-GB" altLang="en-US" sz="1400" b="1" i="1"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et al.</a:t>
                      </a: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(1996)</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10.2%</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55.0%</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32.0%</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a:noFill/>
                    </a:lnB>
                    <a:lnTlToBr>
                      <a:noFill/>
                    </a:lnTlToBr>
                    <a:lnBlToTr>
                      <a:noFill/>
                    </a:lnBlToTr>
                    <a:noFill/>
                  </a:tcPr>
                </a:tc>
              </a:tr>
              <a:tr h="32067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Misangyi </a:t>
                      </a:r>
                      <a:r>
                        <a:rPr kumimoji="0" lang="en-GB" altLang="en-US" sz="1400" b="1" i="1"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et al.</a:t>
                      </a: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(2006)</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 7.6%</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43.8%</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50000"/>
                        </a:lnSpc>
                        <a:spcBef>
                          <a:spcPts val="600"/>
                        </a:spcBef>
                        <a:spcAft>
                          <a:spcPct val="0"/>
                        </a:spcAft>
                        <a:buClrTx/>
                        <a:buSzTx/>
                        <a:buFontTx/>
                        <a:buNone/>
                        <a:tabLst/>
                      </a:pPr>
                      <a:r>
                        <a:rPr kumimoji="0" lang="en-GB" altLang="en-US" sz="1400" b="1" i="0" u="none" strike="noStrike" cap="none" normalizeH="0" baseline="0" smtClean="0">
                          <a:ln>
                            <a:noFill/>
                          </a:ln>
                          <a:solidFill>
                            <a:schemeClr val="tx1"/>
                          </a:solidFill>
                          <a:effectLst/>
                          <a:latin typeface="Calibri" panose="020F0502020204030204" pitchFamily="34" charset="0"/>
                          <a:ea typeface="MS PGothic" panose="020B0600070205080204" pitchFamily="34" charset="-128"/>
                        </a:rPr>
                        <a:t>n.a.</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8710" name="TextBox 4"/>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871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CE78041-CF87-4418-88BE-E6C12D1972C1}" type="slidenum">
              <a:rPr lang="en-US" altLang="en-US" sz="1200">
                <a:solidFill>
                  <a:srgbClr val="898989"/>
                </a:solidFill>
                <a:latin typeface="Calibri" panose="020F0502020204030204" pitchFamily="34" charset="0"/>
              </a:rPr>
              <a:pPr eaLnBrk="1" hangingPunct="1"/>
              <a:t>13</a:t>
            </a:fld>
            <a:endParaRPr lang="en-US" altLang="en-US" sz="1200">
              <a:solidFill>
                <a:srgbClr val="898989"/>
              </a:solidFill>
              <a:latin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US" altLang="en-US" sz="3600" smtClean="0">
                <a:solidFill>
                  <a:srgbClr val="990099"/>
                </a:solidFill>
              </a:rPr>
              <a:t>Segmenting the market for mobile phones</a:t>
            </a:r>
          </a:p>
        </p:txBody>
      </p:sp>
      <p:sp>
        <p:nvSpPr>
          <p:cNvPr id="29698"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
        <p:nvSpPr>
          <p:cNvPr id="2969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8F9E9CE-343D-4D24-93BC-49FF0FBDF4D7}" type="slidenum">
              <a:rPr lang="en-US" altLang="en-US" sz="1200">
                <a:solidFill>
                  <a:srgbClr val="898989"/>
                </a:solidFill>
                <a:latin typeface="Calibri" panose="020F0502020204030204" pitchFamily="34" charset="0"/>
              </a:rPr>
              <a:pPr eaLnBrk="1" hangingPunct="1"/>
              <a:t>14</a:t>
            </a:fld>
            <a:endParaRPr lang="en-US" altLang="en-US" sz="1200">
              <a:solidFill>
                <a:srgbClr val="898989"/>
              </a:solidFill>
              <a:latin typeface="Calibri" panose="020F0502020204030204" pitchFamily="34" charset="0"/>
            </a:endParaRPr>
          </a:p>
        </p:txBody>
      </p:sp>
      <p:pic>
        <p:nvPicPr>
          <p:cNvPr id="1536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463" y="1417638"/>
            <a:ext cx="7839075" cy="426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2"/>
          <p:cNvSpPr>
            <a:spLocks noGrp="1"/>
          </p:cNvSpPr>
          <p:nvPr>
            <p:ph type="title"/>
          </p:nvPr>
        </p:nvSpPr>
        <p:spPr>
          <a:xfrm>
            <a:off x="457200" y="0"/>
            <a:ext cx="8229600" cy="1266825"/>
          </a:xfrm>
          <a:solidFill>
            <a:schemeClr val="bg1"/>
          </a:solidFill>
        </p:spPr>
        <p:txBody>
          <a:bodyPr/>
          <a:lstStyle/>
          <a:p>
            <a:r>
              <a:rPr lang="en-GB" altLang="en-US" sz="3600" smtClean="0">
                <a:solidFill>
                  <a:srgbClr val="990099"/>
                </a:solidFill>
              </a:rPr>
              <a:t>Identifying key success factors </a:t>
            </a:r>
            <a:endParaRPr lang="en-US" altLang="en-US" sz="3600" smtClean="0">
              <a:solidFill>
                <a:srgbClr val="990099"/>
              </a:solidFill>
            </a:endParaRPr>
          </a:p>
        </p:txBody>
      </p:sp>
      <p:sp>
        <p:nvSpPr>
          <p:cNvPr id="31746"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
        <p:nvSpPr>
          <p:cNvPr id="3174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6C59F87-C9B9-4869-B1E9-CA3D3ED7EB5B}" type="slidenum">
              <a:rPr lang="en-US" altLang="en-US" sz="1200">
                <a:solidFill>
                  <a:srgbClr val="898989"/>
                </a:solidFill>
                <a:latin typeface="Calibri" panose="020F0502020204030204" pitchFamily="34" charset="0"/>
              </a:rPr>
              <a:pPr eaLnBrk="1" hangingPunct="1"/>
              <a:t>15</a:t>
            </a:fld>
            <a:endParaRPr lang="en-US" altLang="en-US" sz="1200">
              <a:solidFill>
                <a:srgbClr val="898989"/>
              </a:solidFill>
              <a:latin typeface="Calibri" panose="020F0502020204030204" pitchFamily="34" charset="0"/>
            </a:endParaRPr>
          </a:p>
        </p:txBody>
      </p:sp>
      <p:pic>
        <p:nvPicPr>
          <p:cNvPr id="1638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275" y="1166813"/>
            <a:ext cx="7791450" cy="4524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altLang="en-US" sz="3600" smtClean="0">
                <a:solidFill>
                  <a:srgbClr val="990099"/>
                </a:solidFill>
              </a:rPr>
              <a:t>Learning Objectives</a:t>
            </a:r>
          </a:p>
        </p:txBody>
      </p:sp>
      <p:sp>
        <p:nvSpPr>
          <p:cNvPr id="15362" name="Rectangle 3"/>
          <p:cNvSpPr>
            <a:spLocks noChangeArrowheads="1"/>
          </p:cNvSpPr>
          <p:nvPr/>
        </p:nvSpPr>
        <p:spPr bwMode="auto">
          <a:xfrm>
            <a:off x="704850" y="1271588"/>
            <a:ext cx="78152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latin typeface="Calibri" panose="020F0502020204030204" pitchFamily="34" charset="0"/>
              </a:rPr>
              <a:t>By the time you have completed this topic you will:</a:t>
            </a:r>
          </a:p>
          <a:p>
            <a:pPr eaLnBrk="1" hangingPunct="1"/>
            <a:endParaRPr lang="en-US" altLang="en-US" sz="2000">
              <a:latin typeface="Calibri" panose="020F0502020204030204" pitchFamily="34" charset="0"/>
            </a:endParaRPr>
          </a:p>
          <a:p>
            <a:pPr eaLnBrk="1" hangingPunct="1">
              <a:buClr>
                <a:srgbClr val="990099"/>
              </a:buClr>
              <a:buFont typeface="Calibri" panose="020F0502020204030204" pitchFamily="34" charset="0"/>
              <a:buChar char="•"/>
            </a:pPr>
            <a:r>
              <a:rPr lang="en-US" altLang="en-US" sz="2000">
                <a:latin typeface="Calibri" panose="020F0502020204030204" pitchFamily="34" charset="0"/>
              </a:rPr>
              <a:t> be familiar with several frameworks used to analyse an organisation</a:t>
            </a:r>
            <a:r>
              <a:rPr lang="ja-JP" altLang="en-US" sz="2000">
                <a:latin typeface="Calibri" panose="020F0502020204030204" pitchFamily="34" charset="0"/>
              </a:rPr>
              <a:t>’</a:t>
            </a:r>
            <a:r>
              <a:rPr lang="en-US" altLang="ja-JP" sz="2000">
                <a:latin typeface="Calibri" panose="020F0502020204030204" pitchFamily="34" charset="0"/>
              </a:rPr>
              <a:t>s external environment and understand how the structural features of an industry influence </a:t>
            </a:r>
            <a:r>
              <a:rPr lang="en-GB" altLang="ja-JP" sz="2000">
                <a:latin typeface="Calibri" panose="020F0502020204030204" pitchFamily="34" charset="0"/>
              </a:rPr>
              <a:t>competition and profitability;</a:t>
            </a:r>
          </a:p>
          <a:p>
            <a:pPr eaLnBrk="1" hangingPunct="1">
              <a:buClr>
                <a:srgbClr val="990099"/>
              </a:buClr>
              <a:buFont typeface="Calibri" panose="020F0502020204030204" pitchFamily="34" charset="0"/>
              <a:buChar char="•"/>
            </a:pPr>
            <a:endParaRPr lang="en-GB" altLang="en-US" sz="2000">
              <a:latin typeface="Calibri" panose="020F0502020204030204" pitchFamily="34" charset="0"/>
            </a:endParaRPr>
          </a:p>
          <a:p>
            <a:pPr eaLnBrk="1" hangingPunct="1">
              <a:buClr>
                <a:srgbClr val="990099"/>
              </a:buClr>
              <a:buFont typeface="Calibri" panose="020F0502020204030204" pitchFamily="34" charset="0"/>
              <a:buChar char="•"/>
            </a:pPr>
            <a:r>
              <a:rPr lang="en-GB" altLang="en-US" sz="2000">
                <a:latin typeface="Calibri" panose="020F0502020204030204" pitchFamily="34" charset="0"/>
              </a:rPr>
              <a:t> </a:t>
            </a:r>
            <a:r>
              <a:rPr lang="en-US" altLang="en-US" sz="2000">
                <a:latin typeface="Calibri" panose="020F0502020204030204" pitchFamily="34" charset="0"/>
              </a:rPr>
              <a:t>be able to use evidence on structural trends within industries to forecast changes in competition and profitability and to develop appropriate strategies for the future;</a:t>
            </a:r>
          </a:p>
          <a:p>
            <a:pPr eaLnBrk="1" hangingPunct="1">
              <a:buClr>
                <a:srgbClr val="990099"/>
              </a:buClr>
              <a:buFont typeface="Calibri" panose="020F0502020204030204" pitchFamily="34" charset="0"/>
              <a:buChar char="•"/>
            </a:pPr>
            <a:endParaRPr lang="en-US" altLang="en-US" sz="2000">
              <a:latin typeface="Calibri" panose="020F0502020204030204" pitchFamily="34" charset="0"/>
            </a:endParaRPr>
          </a:p>
          <a:p>
            <a:pPr eaLnBrk="1" hangingPunct="1">
              <a:buClr>
                <a:srgbClr val="990099"/>
              </a:buClr>
              <a:buFont typeface="Calibri" panose="020F0502020204030204" pitchFamily="34" charset="0"/>
              <a:buChar char="•"/>
            </a:pPr>
            <a:r>
              <a:rPr lang="en-US" altLang="en-US" sz="2000">
                <a:latin typeface="Calibri" panose="020F0502020204030204" pitchFamily="34" charset="0"/>
              </a:rPr>
              <a:t> understand the value and challenge of undertaking industry analysis and be able to provide a critique of Porter</a:t>
            </a:r>
            <a:r>
              <a:rPr lang="ja-JP" altLang="en-US" sz="2000">
                <a:latin typeface="Calibri" panose="020F0502020204030204" pitchFamily="34" charset="0"/>
              </a:rPr>
              <a:t>’</a:t>
            </a:r>
            <a:r>
              <a:rPr lang="en-US" altLang="ja-JP" sz="2000">
                <a:latin typeface="Calibri" panose="020F0502020204030204" pitchFamily="34" charset="0"/>
              </a:rPr>
              <a:t>s five forces framework;</a:t>
            </a:r>
          </a:p>
          <a:p>
            <a:pPr eaLnBrk="1" hangingPunct="1">
              <a:buClr>
                <a:srgbClr val="990099"/>
              </a:buClr>
              <a:buFont typeface="Calibri" panose="020F0502020204030204" pitchFamily="34" charset="0"/>
              <a:buChar char="•"/>
            </a:pPr>
            <a:endParaRPr lang="en-US" altLang="en-US" sz="2000">
              <a:latin typeface="Calibri" panose="020F0502020204030204" pitchFamily="34" charset="0"/>
            </a:endParaRPr>
          </a:p>
          <a:p>
            <a:pPr eaLnBrk="1" hangingPunct="1">
              <a:buClr>
                <a:srgbClr val="990099"/>
              </a:buClr>
              <a:buFont typeface="Calibri" panose="020F0502020204030204" pitchFamily="34" charset="0"/>
              <a:buChar char="•"/>
            </a:pPr>
            <a:r>
              <a:rPr lang="en-US" altLang="en-US" sz="2000">
                <a:latin typeface="Calibri" panose="020F0502020204030204" pitchFamily="34" charset="0"/>
              </a:rPr>
              <a:t> be able to analyse competition and customer requirements in order to identify opportunities for competitive advantage within an industry (</a:t>
            </a:r>
            <a:r>
              <a:rPr lang="en-US" altLang="en-US" sz="2000" i="1">
                <a:latin typeface="Calibri" panose="020F0502020204030204" pitchFamily="34" charset="0"/>
              </a:rPr>
              <a:t>key success factors).</a:t>
            </a:r>
            <a:endParaRPr lang="en-GB" altLang="en-US" sz="2000">
              <a:latin typeface="Calibri" panose="020F0502020204030204" pitchFamily="34" charset="0"/>
            </a:endParaRPr>
          </a:p>
        </p:txBody>
      </p:sp>
      <p:sp>
        <p:nvSpPr>
          <p:cNvPr id="15363"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1536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618A460-1717-487E-8FD2-925F28C7AABF}" type="slidenum">
              <a:rPr lang="en-US" altLang="en-US" sz="1200">
                <a:solidFill>
                  <a:srgbClr val="898989"/>
                </a:solidFill>
                <a:latin typeface="Calibri" panose="020F0502020204030204" pitchFamily="34" charset="0"/>
              </a:rPr>
              <a:pPr eaLnBrk="1" hangingPunct="1"/>
              <a:t>2</a:t>
            </a:fld>
            <a:endParaRPr lang="en-US" altLang="en-US" sz="1200">
              <a:solidFill>
                <a:srgbClr val="898989"/>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altLang="en-US" sz="3600" smtClean="0">
                <a:solidFill>
                  <a:srgbClr val="990099"/>
                </a:solidFill>
              </a:rPr>
              <a:t>The profitability of US industries, 2000-2010 </a:t>
            </a:r>
          </a:p>
        </p:txBody>
      </p:sp>
      <p:graphicFrame>
        <p:nvGraphicFramePr>
          <p:cNvPr id="6" name="Content Placeholder 5"/>
          <p:cNvGraphicFramePr>
            <a:graphicFrameLocks noGrp="1"/>
          </p:cNvGraphicFramePr>
          <p:nvPr>
            <p:ph idx="1"/>
          </p:nvPr>
        </p:nvGraphicFramePr>
        <p:xfrm>
          <a:off x="457200" y="1600200"/>
          <a:ext cx="8229600" cy="3846513"/>
        </p:xfrm>
        <a:graphic>
          <a:graphicData uri="http://schemas.openxmlformats.org/drawingml/2006/table">
            <a:tbl>
              <a:tblPr>
                <a:tableStyleId>{2D5ABB26-0587-4C30-8999-92F81FD0307C}</a:tableStyleId>
              </a:tblPr>
              <a:tblGrid>
                <a:gridCol w="2743200"/>
                <a:gridCol w="2743200"/>
                <a:gridCol w="2743200"/>
              </a:tblGrid>
              <a:tr h="64013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Industry</a:t>
                      </a:r>
                      <a:endParaRPr kumimoji="0" lang="en-US" sz="1800" b="1" i="0" u="none" strike="noStrike" cap="none" normalizeH="0" baseline="0" dirty="0" smtClean="0">
                        <a:ln>
                          <a:noFill/>
                        </a:ln>
                        <a:solidFill>
                          <a:srgbClr val="FFFFFF"/>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Median ROE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2000-10(%)</a:t>
                      </a:r>
                      <a:endParaRPr kumimoji="0" lang="en-US" sz="1800" b="1" i="0" u="none" strike="noStrike" cap="none" normalizeH="0" baseline="0" dirty="0" smtClean="0">
                        <a:ln>
                          <a:noFill/>
                        </a:ln>
                        <a:solidFill>
                          <a:srgbClr val="FFFFFF"/>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Leading companies</a:t>
                      </a:r>
                      <a:endParaRPr kumimoji="0" lang="en-US" sz="1800" b="1" i="0" u="none" strike="noStrike" cap="none" normalizeH="0" baseline="0" dirty="0" smtClean="0">
                        <a:ln>
                          <a:noFill/>
                        </a:ln>
                        <a:solidFill>
                          <a:srgbClr val="FFFFFF"/>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r h="64013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Tobacco</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33.5</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Philip Morris Int., Altria, Reynolds American</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r h="914476">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Household and personal products</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27.8</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Procter &amp; Gamble, Kimberly-Clark, Colgate-Palmolive</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r h="64013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Motor vehicles and parts</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4.4</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GM, Ford, Johnson Controls</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r h="64013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Entertainment</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3.9</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Time Warner, Walt Disney, News Corporation</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r h="371506">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Airlines</a:t>
                      </a:r>
                      <a:endParaRPr kumimoji="0" lang="en-US" sz="1800" b="0" i="0" u="none" strike="noStrike" cap="none" normalizeH="0" baseline="0" dirty="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rPr>
                        <a:t>-11.3</a:t>
                      </a:r>
                      <a:endParaRPr kumimoji="0" lang="en-US" sz="18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AMR, UAL, Delta Airlines</a:t>
                      </a:r>
                      <a:endParaRPr kumimoji="0" lang="en-US" sz="1800" b="0" i="0" u="none" strike="noStrike" cap="none" normalizeH="0" baseline="0" dirty="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tcPr>
                </a:tc>
              </a:tr>
            </a:tbl>
          </a:graphicData>
        </a:graphic>
      </p:graphicFrame>
      <p:sp>
        <p:nvSpPr>
          <p:cNvPr id="16416"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
        <p:nvSpPr>
          <p:cNvPr id="164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C53B196-2817-4FCE-8092-49A049AAA027}" type="slidenum">
              <a:rPr lang="en-US" altLang="en-US" sz="1200">
                <a:solidFill>
                  <a:srgbClr val="898989"/>
                </a:solidFill>
                <a:latin typeface="Calibri" panose="020F0502020204030204" pitchFamily="34" charset="0"/>
              </a:rPr>
              <a:pPr eaLnBrk="1" hangingPunct="1"/>
              <a:t>3</a:t>
            </a:fld>
            <a:endParaRPr lang="en-US" altLang="en-US" sz="1200">
              <a:solidFill>
                <a:srgbClr val="898989"/>
              </a:solidFill>
              <a:latin typeface="Calibri" panose="020F0502020204030204" pitchFamily="34" charset="0"/>
            </a:endParaRPr>
          </a:p>
        </p:txBody>
      </p:sp>
      <p:sp>
        <p:nvSpPr>
          <p:cNvPr id="16418" name="TextBox 6"/>
          <p:cNvSpPr txBox="1">
            <a:spLocks noChangeArrowheads="1"/>
          </p:cNvSpPr>
          <p:nvPr/>
        </p:nvSpPr>
        <p:spPr bwMode="auto">
          <a:xfrm>
            <a:off x="609600" y="5832475"/>
            <a:ext cx="80772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Source: Data from Fortune 1000 by industry. See Grant &amp; Jordan Table 2.1 for a more detailed list of US industries.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457200" y="274638"/>
            <a:ext cx="8437563" cy="1143000"/>
          </a:xfrm>
        </p:spPr>
        <p:txBody>
          <a:bodyPr/>
          <a:lstStyle/>
          <a:p>
            <a:pPr eaLnBrk="1" hangingPunct="1"/>
            <a:r>
              <a:rPr lang="en-US" altLang="en-US" sz="3200" smtClean="0">
                <a:solidFill>
                  <a:srgbClr val="990099"/>
                </a:solidFill>
              </a:rPr>
              <a:t>How can we account for these differences in industry profitability?</a:t>
            </a:r>
          </a:p>
        </p:txBody>
      </p:sp>
      <p:sp>
        <p:nvSpPr>
          <p:cNvPr id="18434" name="Content Placeholder 2"/>
          <p:cNvSpPr>
            <a:spLocks noGrp="1"/>
          </p:cNvSpPr>
          <p:nvPr>
            <p:ph idx="1"/>
          </p:nvPr>
        </p:nvSpPr>
        <p:spPr>
          <a:xfrm>
            <a:off x="457200" y="1892300"/>
            <a:ext cx="8229600" cy="4525963"/>
          </a:xfrm>
        </p:spPr>
        <p:txBody>
          <a:bodyPr/>
          <a:lstStyle/>
          <a:p>
            <a:pPr eaLnBrk="1" hangingPunct="1">
              <a:buClr>
                <a:srgbClr val="990099"/>
              </a:buClr>
              <a:buSzPct val="110000"/>
            </a:pPr>
            <a:r>
              <a:rPr lang="en-US" altLang="en-US" sz="2400" smtClean="0"/>
              <a:t>It is all down to luck?</a:t>
            </a:r>
          </a:p>
          <a:p>
            <a:pPr eaLnBrk="1" hangingPunct="1">
              <a:buClr>
                <a:srgbClr val="990099"/>
              </a:buClr>
              <a:buSzPct val="110000"/>
            </a:pPr>
            <a:endParaRPr lang="en-US" altLang="en-US" sz="2400" smtClean="0"/>
          </a:p>
          <a:p>
            <a:pPr eaLnBrk="1" hangingPunct="1">
              <a:buClr>
                <a:srgbClr val="990099"/>
              </a:buClr>
              <a:buSzPct val="110000"/>
            </a:pPr>
            <a:r>
              <a:rPr lang="en-US" altLang="en-US" sz="2400" smtClean="0"/>
              <a:t>Some industries are in decline, others are growing fast?</a:t>
            </a:r>
          </a:p>
          <a:p>
            <a:pPr eaLnBrk="1" hangingPunct="1">
              <a:buClr>
                <a:srgbClr val="990099"/>
              </a:buClr>
              <a:buSzPct val="110000"/>
            </a:pPr>
            <a:endParaRPr lang="en-US" altLang="en-US" sz="2400" smtClean="0"/>
          </a:p>
          <a:p>
            <a:pPr eaLnBrk="1" hangingPunct="1">
              <a:buClr>
                <a:srgbClr val="990099"/>
              </a:buClr>
              <a:buSzPct val="110000"/>
            </a:pPr>
            <a:r>
              <a:rPr lang="en-US" altLang="en-US" sz="2400" smtClean="0"/>
              <a:t>The basic premise that underlies industry analysis is that the level of industry profitability is neither random nor entirely the result of industry-specific influences, it is determined by the industry</a:t>
            </a:r>
            <a:r>
              <a:rPr lang="ja-JP" altLang="en-US" sz="2400" smtClean="0"/>
              <a:t>’</a:t>
            </a:r>
            <a:r>
              <a:rPr lang="en-US" altLang="ja-JP" sz="2400" smtClean="0"/>
              <a:t>s underlying economic characteristics </a:t>
            </a:r>
          </a:p>
          <a:p>
            <a:pPr algn="ctr" eaLnBrk="1" hangingPunct="1">
              <a:buClr>
                <a:srgbClr val="990099"/>
              </a:buClr>
              <a:buSzPct val="110000"/>
              <a:buFont typeface="Arial" panose="020B0604020202020204" pitchFamily="34" charset="0"/>
              <a:buNone/>
            </a:pPr>
            <a:r>
              <a:rPr lang="en-US" altLang="en-US" sz="2400" b="1" i="1" smtClean="0">
                <a:solidFill>
                  <a:srgbClr val="990099"/>
                </a:solidFill>
              </a:rPr>
              <a:t>INDUSTRY STRUCTURE</a:t>
            </a:r>
          </a:p>
          <a:p>
            <a:pPr eaLnBrk="1" hangingPunct="1">
              <a:buClr>
                <a:srgbClr val="990099"/>
              </a:buClr>
              <a:buSzPct val="110000"/>
            </a:pPr>
            <a:endParaRPr lang="en-US" altLang="en-US" sz="2400" smtClean="0"/>
          </a:p>
          <a:p>
            <a:pPr eaLnBrk="1" hangingPunct="1">
              <a:buClr>
                <a:srgbClr val="990099"/>
              </a:buClr>
              <a:buSzPct val="110000"/>
            </a:pPr>
            <a:endParaRPr lang="en-US" altLang="en-US" sz="2400" smtClean="0"/>
          </a:p>
          <a:p>
            <a:pPr eaLnBrk="1" hangingPunct="1">
              <a:buFont typeface="Arial" panose="020B0604020202020204" pitchFamily="34" charset="0"/>
              <a:buNone/>
            </a:pPr>
            <a:endParaRPr lang="en-US" altLang="en-US" sz="2000" smtClean="0"/>
          </a:p>
          <a:p>
            <a:pPr eaLnBrk="1" hangingPunct="1"/>
            <a:endParaRPr lang="en-US" altLang="en-US" smtClean="0"/>
          </a:p>
          <a:p>
            <a:pPr eaLnBrk="1" hangingPunct="1"/>
            <a:endParaRPr lang="en-US" altLang="en-US" smtClean="0"/>
          </a:p>
        </p:txBody>
      </p:sp>
      <p:sp>
        <p:nvSpPr>
          <p:cNvPr id="18435"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1843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D01FED8-EA27-498A-8A5D-92EBAB5CC3AA}" type="slidenum">
              <a:rPr lang="en-US" altLang="en-US" sz="1200">
                <a:solidFill>
                  <a:srgbClr val="898989"/>
                </a:solidFill>
                <a:latin typeface="Calibri" panose="020F0502020204030204" pitchFamily="34" charset="0"/>
              </a:rPr>
              <a:pPr eaLnBrk="1" hangingPunct="1"/>
              <a:t>4</a:t>
            </a:fld>
            <a:endParaRPr lang="en-US" altLang="en-US" sz="1200">
              <a:solidFill>
                <a:srgbClr val="898989"/>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US" altLang="en-US" sz="3600" smtClean="0">
                <a:solidFill>
                  <a:srgbClr val="990099"/>
                </a:solidFill>
              </a:rPr>
              <a:t>Analysing the business environment</a:t>
            </a:r>
          </a:p>
        </p:txBody>
      </p:sp>
      <p:sp>
        <p:nvSpPr>
          <p:cNvPr id="19458" name="Content Placeholder 2"/>
          <p:cNvSpPr>
            <a:spLocks noGrp="1"/>
          </p:cNvSpPr>
          <p:nvPr>
            <p:ph idx="1"/>
          </p:nvPr>
        </p:nvSpPr>
        <p:spPr/>
        <p:txBody>
          <a:bodyPr/>
          <a:lstStyle/>
          <a:p>
            <a:pPr eaLnBrk="1" hangingPunct="1">
              <a:buClr>
                <a:srgbClr val="990099"/>
              </a:buClr>
              <a:buSzPct val="110000"/>
            </a:pPr>
            <a:r>
              <a:rPr lang="en-US" altLang="en-US" sz="2000" smtClean="0"/>
              <a:t>The business environment of the firm consists of the external influences that affect its decisions and performance</a:t>
            </a:r>
          </a:p>
          <a:p>
            <a:pPr eaLnBrk="1" hangingPunct="1">
              <a:buClr>
                <a:srgbClr val="990099"/>
              </a:buClr>
              <a:buSzPct val="110000"/>
            </a:pPr>
            <a:endParaRPr lang="en-US" altLang="en-US" sz="2000" smtClean="0"/>
          </a:p>
          <a:p>
            <a:pPr eaLnBrk="1" hangingPunct="1">
              <a:buClr>
                <a:srgbClr val="990099"/>
              </a:buClr>
              <a:buSzPct val="110000"/>
            </a:pPr>
            <a:r>
              <a:rPr lang="en-US" altLang="en-US" sz="2000" smtClean="0"/>
              <a:t>How can managers monitor the vast array of possible influences?</a:t>
            </a:r>
          </a:p>
          <a:p>
            <a:pPr eaLnBrk="1" hangingPunct="1">
              <a:buClr>
                <a:srgbClr val="990099"/>
              </a:buClr>
              <a:buFont typeface="Arial" panose="020B0604020202020204" pitchFamily="34" charset="0"/>
              <a:buNone/>
            </a:pPr>
            <a:endParaRPr lang="en-US" altLang="en-US" sz="2000" smtClean="0"/>
          </a:p>
          <a:p>
            <a:pPr lvl="1" eaLnBrk="1" hangingPunct="1"/>
            <a:r>
              <a:rPr lang="en-US" altLang="en-US" sz="2000" smtClean="0"/>
              <a:t>Need to distinguish the </a:t>
            </a:r>
            <a:r>
              <a:rPr lang="ja-JP" altLang="en-US" sz="2000" smtClean="0"/>
              <a:t>‘</a:t>
            </a:r>
            <a:r>
              <a:rPr lang="en-US" altLang="ja-JP" sz="2000" smtClean="0"/>
              <a:t>vital</a:t>
            </a:r>
            <a:r>
              <a:rPr lang="ja-JP" altLang="en-US" sz="2000" smtClean="0"/>
              <a:t>’</a:t>
            </a:r>
            <a:r>
              <a:rPr lang="en-US" altLang="ja-JP" sz="2000" smtClean="0"/>
              <a:t> from the </a:t>
            </a:r>
            <a:r>
              <a:rPr lang="ja-JP" altLang="en-US" sz="2000" smtClean="0"/>
              <a:t>‘</a:t>
            </a:r>
            <a:r>
              <a:rPr lang="en-US" altLang="ja-JP" sz="2000" smtClean="0"/>
              <a:t>merely important</a:t>
            </a:r>
          </a:p>
          <a:p>
            <a:pPr lvl="1" eaLnBrk="1" hangingPunct="1">
              <a:buFont typeface="Arial" panose="020B0604020202020204" pitchFamily="34" charset="0"/>
              <a:buNone/>
            </a:pPr>
            <a:endParaRPr lang="en-US" altLang="en-US" sz="2000" smtClean="0"/>
          </a:p>
          <a:p>
            <a:pPr lvl="1" eaLnBrk="1" hangingPunct="1"/>
            <a:r>
              <a:rPr lang="en-US" altLang="en-US" sz="2000" smtClean="0"/>
              <a:t>Classification schemes like PEST can help</a:t>
            </a:r>
          </a:p>
        </p:txBody>
      </p:sp>
      <p:sp>
        <p:nvSpPr>
          <p:cNvPr id="19459"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1946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C5D9400-815B-4730-B2FA-855087C871C0}" type="slidenum">
              <a:rPr lang="en-US" altLang="en-US" sz="1200">
                <a:solidFill>
                  <a:srgbClr val="898989"/>
                </a:solidFill>
                <a:latin typeface="Calibri" panose="020F0502020204030204" pitchFamily="34" charset="0"/>
              </a:rPr>
              <a:pPr eaLnBrk="1" hangingPunct="1"/>
              <a:t>5</a:t>
            </a:fld>
            <a:endParaRPr lang="en-US" altLang="en-US" sz="1200">
              <a:solidFill>
                <a:srgbClr val="898989"/>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274638"/>
            <a:ext cx="8229600" cy="847725"/>
          </a:xfrm>
        </p:spPr>
        <p:txBody>
          <a:bodyPr/>
          <a:lstStyle/>
          <a:p>
            <a:pPr eaLnBrk="1" hangingPunct="1"/>
            <a:r>
              <a:rPr lang="en-US" altLang="en-US" sz="3600" smtClean="0">
                <a:solidFill>
                  <a:srgbClr val="990099"/>
                </a:solidFill>
              </a:rPr>
              <a:t>PEST Analysis</a:t>
            </a:r>
            <a:endParaRPr lang="en-GB" altLang="en-US" sz="3600" smtClean="0">
              <a:solidFill>
                <a:srgbClr val="990099"/>
              </a:solidFill>
            </a:endParaRPr>
          </a:p>
        </p:txBody>
      </p:sp>
      <p:sp>
        <p:nvSpPr>
          <p:cNvPr id="20482" name="TextBox 2"/>
          <p:cNvSpPr txBox="1">
            <a:spLocks noChangeArrowheads="1"/>
          </p:cNvSpPr>
          <p:nvPr/>
        </p:nvSpPr>
        <p:spPr bwMode="auto">
          <a:xfrm>
            <a:off x="588963" y="1122363"/>
            <a:ext cx="781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a:latin typeface="Calibri" panose="020F0502020204030204" pitchFamily="34" charset="0"/>
              </a:rPr>
              <a:t>How macro-environmental factors might impact a business organisation:</a:t>
            </a:r>
          </a:p>
        </p:txBody>
      </p:sp>
      <p:sp>
        <p:nvSpPr>
          <p:cNvPr id="20483" name="TextBox 9"/>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2C668C7-EA9F-4103-986E-DB6FE3FD8346}" type="slidenum">
              <a:rPr lang="en-US" altLang="en-US" sz="1200">
                <a:solidFill>
                  <a:srgbClr val="898989"/>
                </a:solidFill>
                <a:latin typeface="Calibri" panose="020F0502020204030204" pitchFamily="34" charset="0"/>
              </a:rPr>
              <a:pPr eaLnBrk="1" hangingPunct="1"/>
              <a:t>6</a:t>
            </a:fld>
            <a:endParaRPr lang="en-US" altLang="en-US" sz="1200">
              <a:solidFill>
                <a:srgbClr val="898989"/>
              </a:solidFill>
              <a:latin typeface="Calibri" panose="020F0502020204030204" pitchFamily="34" charset="0"/>
            </a:endParaRPr>
          </a:p>
        </p:txBody>
      </p:sp>
      <p:graphicFrame>
        <p:nvGraphicFramePr>
          <p:cNvPr id="3" name="Table 2"/>
          <p:cNvGraphicFramePr>
            <a:graphicFrameLocks noGrp="1"/>
          </p:cNvGraphicFramePr>
          <p:nvPr/>
        </p:nvGraphicFramePr>
        <p:xfrm>
          <a:off x="706438" y="1836738"/>
          <a:ext cx="7700962" cy="3932237"/>
        </p:xfrm>
        <a:graphic>
          <a:graphicData uri="http://schemas.openxmlformats.org/drawingml/2006/table">
            <a:tbl>
              <a:tblPr/>
              <a:tblGrid>
                <a:gridCol w="3849687"/>
                <a:gridCol w="3851275"/>
              </a:tblGrid>
              <a:tr h="207280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990099"/>
                          </a:solidFill>
                          <a:effectLst/>
                          <a:latin typeface="Calibri" pitchFamily="-1" charset="0"/>
                          <a:cs typeface="Arial" charset="0"/>
                        </a:rPr>
                        <a:t>Political</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government economic policy</a:t>
                      </a:r>
                      <a:r>
                        <a:rPr kumimoji="0" lang="en-US" sz="1400" b="0" i="0" u="none" strike="noStrike" cap="none" normalizeH="0" baseline="0" smtClean="0">
                          <a:ln>
                            <a:noFill/>
                          </a:ln>
                          <a:solidFill>
                            <a:schemeClr val="tx1"/>
                          </a:solidFill>
                          <a:effectLst/>
                          <a:latin typeface="Calibri" pitchFamily="-1" charset="0"/>
                          <a:cs typeface="Arial" charset="0"/>
                        </a:rPr>
                        <a:t>, e.g. taxation, government spending, monetary policy</a:t>
                      </a:r>
                      <a:endParaRPr kumimoji="0" lang="en-GB" sz="1400" b="0"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legal requirements </a:t>
                      </a:r>
                      <a:r>
                        <a:rPr kumimoji="0" lang="en-US" sz="1400" b="0" i="0" u="none" strike="noStrike" cap="none" normalizeH="0" baseline="0" smtClean="0">
                          <a:ln>
                            <a:noFill/>
                          </a:ln>
                          <a:solidFill>
                            <a:schemeClr val="tx1"/>
                          </a:solidFill>
                          <a:effectLst/>
                          <a:latin typeface="Calibri" pitchFamily="-1" charset="0"/>
                          <a:cs typeface="Arial" charset="0"/>
                        </a:rPr>
                        <a:t>e.g. employment </a:t>
                      </a:r>
                      <a:endParaRPr kumimoji="0" lang="en-GB" sz="1400" b="0"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 charset="0"/>
                          <a:cs typeface="Arial" charset="0"/>
                        </a:rPr>
                        <a:t>law, health and safety legislation, licensing practices, environmental regulations, competition policy</a:t>
                      </a:r>
                      <a:endParaRPr kumimoji="0" lang="en-GB" sz="1400" b="0"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the government ownership </a:t>
                      </a:r>
                      <a:endParaRPr kumimoji="0" lang="en-GB" sz="1400" b="1"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 charset="0"/>
                          <a:cs typeface="Arial" charset="0"/>
                        </a:rPr>
                        <a:t>e.g. nationalisation, privatisation, de-regulation</a:t>
                      </a:r>
                      <a:endParaRPr kumimoji="0" lang="en-GB" sz="1400" b="0" i="0" u="none" strike="noStrike" cap="none" normalizeH="0" baseline="0" smtClean="0">
                        <a:ln>
                          <a:noFill/>
                        </a:ln>
                        <a:solidFill>
                          <a:schemeClr val="tx1"/>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990099"/>
                          </a:solidFill>
                          <a:effectLst/>
                          <a:latin typeface="Calibri" pitchFamily="-1" charset="0"/>
                          <a:cs typeface="Arial" charset="0"/>
                        </a:rPr>
                        <a:t>Economic</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the level of economic activity</a:t>
                      </a:r>
                      <a:r>
                        <a:rPr kumimoji="0" lang="en-US" sz="1400" b="0" i="0" u="none" strike="noStrike" cap="none" normalizeH="0" baseline="0" smtClean="0">
                          <a:ln>
                            <a:noFill/>
                          </a:ln>
                          <a:solidFill>
                            <a:schemeClr val="tx1"/>
                          </a:solidFill>
                          <a:effectLst/>
                          <a:latin typeface="Calibri" pitchFamily="-1" charset="0"/>
                          <a:cs typeface="Arial" charset="0"/>
                        </a:rPr>
                        <a:t>, e.g. growth rates, rates of unemployment, inflation</a:t>
                      </a:r>
                      <a:endParaRPr kumimoji="0" lang="en-GB" sz="1400" b="0"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wage rates and income distribution</a:t>
                      </a:r>
                      <a:endParaRPr kumimoji="0" lang="en-GB" sz="1400" b="1" i="0" u="none" strike="noStrike" cap="none" normalizeH="0" baseline="0" smtClean="0">
                        <a:ln>
                          <a:noFill/>
                        </a:ln>
                        <a:solidFill>
                          <a:schemeClr val="tx1"/>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1" charset="0"/>
                          <a:cs typeface="Arial" charset="0"/>
                        </a:rPr>
                        <a:t>Changes in exchange rates</a:t>
                      </a:r>
                      <a:endParaRPr kumimoji="0" lang="en-GB" sz="1400" b="1" i="0" u="none" strike="noStrike" cap="none" normalizeH="0" baseline="0" smtClean="0">
                        <a:ln>
                          <a:noFill/>
                        </a:ln>
                        <a:solidFill>
                          <a:schemeClr val="tx1"/>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lnTlToBr>
                      <a:noFill/>
                    </a:lnTlToBr>
                    <a:lnBlToTr>
                      <a:noFill/>
                    </a:lnBlToTr>
                    <a:solidFill>
                      <a:schemeClr val="bg1"/>
                    </a:solidFill>
                  </a:tcPr>
                </a:tc>
              </a:tr>
              <a:tr h="185943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990099"/>
                          </a:solidFill>
                          <a:effectLst/>
                          <a:latin typeface="Calibri" pitchFamily="-1" charset="0"/>
                          <a:cs typeface="Arial" charset="0"/>
                        </a:rPr>
                        <a:t>Social</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Changes in demographics</a:t>
                      </a:r>
                      <a:r>
                        <a:rPr kumimoji="0" lang="en-US" sz="1400" b="0" i="0" u="none" strike="noStrike" cap="none" normalizeH="0" baseline="0" smtClean="0">
                          <a:ln>
                            <a:noFill/>
                          </a:ln>
                          <a:solidFill>
                            <a:srgbClr val="000000"/>
                          </a:solidFill>
                          <a:effectLst/>
                          <a:latin typeface="Calibri" pitchFamily="-1" charset="0"/>
                          <a:cs typeface="Arial" charset="0"/>
                        </a:rPr>
                        <a:t> e.g. the size of the population, the age distribution with the population</a:t>
                      </a:r>
                      <a:endParaRPr kumimoji="0" lang="en-GB" sz="1400" b="0" i="0" u="none" strike="noStrike" cap="none" normalizeH="0" baseline="0" smtClean="0">
                        <a:ln>
                          <a:noFill/>
                        </a:ln>
                        <a:solidFill>
                          <a:srgbClr val="000000"/>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Changing attitudes </a:t>
                      </a:r>
                      <a:r>
                        <a:rPr kumimoji="0" lang="en-US" sz="1400" b="0" i="0" u="none" strike="noStrike" cap="none" normalizeH="0" baseline="0" smtClean="0">
                          <a:ln>
                            <a:noFill/>
                          </a:ln>
                          <a:solidFill>
                            <a:srgbClr val="000000"/>
                          </a:solidFill>
                          <a:effectLst/>
                          <a:latin typeface="Calibri" pitchFamily="-1" charset="0"/>
                          <a:cs typeface="Arial" charset="0"/>
                        </a:rPr>
                        <a:t>e.g. work/life balance, concern for the environment, ethical standards</a:t>
                      </a:r>
                      <a:endParaRPr kumimoji="0" lang="en-GB" sz="1400" b="0" i="0" u="none" strike="noStrike" cap="none" normalizeH="0" baseline="0" smtClean="0">
                        <a:ln>
                          <a:noFill/>
                        </a:ln>
                        <a:solidFill>
                          <a:srgbClr val="000000"/>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Changes in social structure </a:t>
                      </a:r>
                      <a:r>
                        <a:rPr kumimoji="0" lang="en-US" sz="1400" b="0" i="0" u="none" strike="noStrike" cap="none" normalizeH="0" baseline="0" smtClean="0">
                          <a:ln>
                            <a:noFill/>
                          </a:ln>
                          <a:solidFill>
                            <a:srgbClr val="000000"/>
                          </a:solidFill>
                          <a:effectLst/>
                          <a:latin typeface="Calibri" pitchFamily="-1" charset="0"/>
                          <a:cs typeface="Arial" charset="0"/>
                        </a:rPr>
                        <a:t>e.g. socio-economic groupings, social mobility</a:t>
                      </a:r>
                      <a:endParaRPr kumimoji="0" lang="en-GB" sz="1400" b="0"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990099"/>
                          </a:solidFill>
                          <a:effectLst/>
                          <a:latin typeface="Calibri" pitchFamily="-1" charset="0"/>
                          <a:cs typeface="Arial" charset="0"/>
                        </a:rPr>
                        <a:t>Technological</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Development of new products and processes</a:t>
                      </a:r>
                      <a:endParaRPr kumimoji="0" lang="en-GB" sz="1400" b="1" i="0" u="none" strike="noStrike" cap="none" normalizeH="0" baseline="0" smtClean="0">
                        <a:ln>
                          <a:noFill/>
                        </a:ln>
                        <a:solidFill>
                          <a:srgbClr val="000000"/>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Automation</a:t>
                      </a:r>
                      <a:endParaRPr kumimoji="0" lang="en-GB" sz="1400" b="1" i="0" u="none" strike="noStrike" cap="none" normalizeH="0" baseline="0" smtClean="0">
                        <a:ln>
                          <a:noFill/>
                        </a:ln>
                        <a:solidFill>
                          <a:srgbClr val="000000"/>
                        </a:solidFill>
                        <a:effectLst/>
                        <a:latin typeface="Calibri" pitchFamily="-1"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Developments in information and communication technologies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1" charset="0"/>
                          <a:cs typeface="Arial" charset="0"/>
                        </a:rPr>
                        <a:t>Developments in the natural sciences</a:t>
                      </a:r>
                      <a:endParaRPr kumimoji="0" lang="en-GB" sz="1400" b="1" i="0" u="none" strike="noStrike" cap="none" normalizeH="0" baseline="0" smtClean="0">
                        <a:ln>
                          <a:noFill/>
                        </a:ln>
                        <a:solidFill>
                          <a:srgbClr val="000000"/>
                        </a:solidFill>
                        <a:effectLst/>
                        <a:latin typeface="Calibri" pitchFamily="-1" charset="0"/>
                        <a:cs typeface="Arial" charset="0"/>
                      </a:endParaRPr>
                    </a:p>
                  </a:txBody>
                  <a:tcPr marT="45724" marB="45724" horzOverflow="overflow">
                    <a:lnL w="12700" cap="flat" cmpd="sng" algn="ctr">
                      <a:solidFill>
                        <a:srgbClr val="990099"/>
                      </a:solidFill>
                      <a:prstDash val="solid"/>
                      <a:round/>
                      <a:headEnd type="none" w="med" len="med"/>
                      <a:tailEnd type="none" w="med" len="med"/>
                    </a:lnL>
                    <a:lnR w="12700" cap="flat" cmpd="sng" algn="ctr">
                      <a:solidFill>
                        <a:srgbClr val="990099"/>
                      </a:solidFill>
                      <a:prstDash val="solid"/>
                      <a:round/>
                      <a:headEnd type="none" w="med" len="med"/>
                      <a:tailEnd type="none" w="med" len="med"/>
                    </a:lnR>
                    <a:lnT w="12700" cap="flat" cmpd="sng" algn="ctr">
                      <a:solidFill>
                        <a:srgbClr val="990099"/>
                      </a:solidFill>
                      <a:prstDash val="solid"/>
                      <a:round/>
                      <a:headEnd type="none" w="med" len="med"/>
                      <a:tailEnd type="none" w="med" len="med"/>
                    </a:lnT>
                    <a:lnB w="12700" cap="flat" cmpd="sng" algn="ctr">
                      <a:solidFill>
                        <a:srgbClr val="990099"/>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altLang="en-US" sz="3200" smtClean="0">
                <a:solidFill>
                  <a:srgbClr val="990099"/>
                </a:solidFill>
              </a:rPr>
              <a:t>From environmental analysis to industry analysis</a:t>
            </a:r>
          </a:p>
        </p:txBody>
      </p:sp>
      <p:sp>
        <p:nvSpPr>
          <p:cNvPr id="21506"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3"/>
              </a:rPr>
              <a:t>www.foundationsofstrategy.com</a:t>
            </a:r>
            <a:r>
              <a:rPr lang="en-GB" altLang="en-US" sz="1000">
                <a:latin typeface="Calibri" panose="020F0502020204030204" pitchFamily="34" charset="0"/>
              </a:rPr>
              <a:t> </a:t>
            </a:r>
          </a:p>
        </p:txBody>
      </p:sp>
      <p:sp>
        <p:nvSpPr>
          <p:cNvPr id="2150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8C076B3-09CE-4838-8491-9C138E21FEA5}" type="slidenum">
              <a:rPr lang="en-US" altLang="en-US" sz="1200">
                <a:solidFill>
                  <a:srgbClr val="898989"/>
                </a:solidFill>
                <a:latin typeface="Calibri" panose="020F0502020204030204" pitchFamily="34" charset="0"/>
              </a:rPr>
              <a:pPr eaLnBrk="1" hangingPunct="1"/>
              <a:t>7</a:t>
            </a:fld>
            <a:endParaRPr lang="en-US" altLang="en-US" sz="1200">
              <a:solidFill>
                <a:srgbClr val="898989"/>
              </a:solidFill>
              <a:latin typeface="Calibri" panose="020F0502020204030204" pitchFamily="34" charset="0"/>
            </a:endParaRPr>
          </a:p>
        </p:txBody>
      </p:sp>
      <p:pic>
        <p:nvPicPr>
          <p:cNvPr id="819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8225" y="1852613"/>
            <a:ext cx="7067550" cy="3152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1588"/>
            <a:ext cx="8229600" cy="1123950"/>
          </a:xfrm>
          <a:solidFill>
            <a:schemeClr val="bg1"/>
          </a:solidFill>
        </p:spPr>
        <p:txBody>
          <a:bodyPr/>
          <a:lstStyle/>
          <a:p>
            <a:pPr eaLnBrk="1" hangingPunct="1"/>
            <a:r>
              <a:rPr lang="en-US" altLang="en-US" sz="3200" smtClean="0">
                <a:solidFill>
                  <a:srgbClr val="990099"/>
                </a:solidFill>
              </a:rPr>
              <a:t>Porter</a:t>
            </a:r>
            <a:r>
              <a:rPr lang="ja-JP" altLang="en-US" sz="3200" smtClean="0">
                <a:solidFill>
                  <a:srgbClr val="990099"/>
                </a:solidFill>
              </a:rPr>
              <a:t>’</a:t>
            </a:r>
            <a:r>
              <a:rPr lang="en-US" altLang="ja-JP" sz="3200" smtClean="0">
                <a:solidFill>
                  <a:srgbClr val="990099"/>
                </a:solidFill>
              </a:rPr>
              <a:t>s Five Forces of Competition Framework</a:t>
            </a:r>
            <a:endParaRPr lang="en-US" altLang="en-US" sz="3200" smtClean="0">
              <a:solidFill>
                <a:srgbClr val="990099"/>
              </a:solidFill>
            </a:endParaRPr>
          </a:p>
        </p:txBody>
      </p:sp>
      <p:sp>
        <p:nvSpPr>
          <p:cNvPr id="23554"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355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6E36097-E018-4ADA-85C5-42EAEBE19ADC}" type="slidenum">
              <a:rPr lang="en-US" altLang="en-US" sz="1200">
                <a:solidFill>
                  <a:srgbClr val="898989"/>
                </a:solidFill>
                <a:latin typeface="Calibri" panose="020F0502020204030204" pitchFamily="34" charset="0"/>
              </a:rPr>
              <a:pPr eaLnBrk="1" hangingPunct="1"/>
              <a:t>8</a:t>
            </a:fld>
            <a:endParaRPr lang="en-US" altLang="en-US" sz="1200">
              <a:solidFill>
                <a:srgbClr val="898989"/>
              </a:solidFill>
              <a:latin typeface="Calibri" panose="020F0502020204030204" pitchFamily="34" charset="0"/>
            </a:endParaRPr>
          </a:p>
        </p:txBody>
      </p:sp>
      <p:pic>
        <p:nvPicPr>
          <p:cNvPr id="922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75" y="971550"/>
            <a:ext cx="6953250" cy="4914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234950" y="0"/>
            <a:ext cx="8451850" cy="719138"/>
          </a:xfrm>
          <a:solidFill>
            <a:schemeClr val="bg1"/>
          </a:solidFill>
        </p:spPr>
        <p:txBody>
          <a:bodyPr/>
          <a:lstStyle/>
          <a:p>
            <a:pPr eaLnBrk="1" hangingPunct="1"/>
            <a:r>
              <a:rPr lang="en-US" altLang="en-US" sz="3200" smtClean="0">
                <a:solidFill>
                  <a:srgbClr val="990099"/>
                </a:solidFill>
              </a:rPr>
              <a:t>Structural determinants of the competitive forces</a:t>
            </a:r>
          </a:p>
        </p:txBody>
      </p:sp>
      <p:sp>
        <p:nvSpPr>
          <p:cNvPr id="24578" name="TextBox 3"/>
          <p:cNvSpPr txBox="1">
            <a:spLocks noChangeArrowheads="1"/>
          </p:cNvSpPr>
          <p:nvPr/>
        </p:nvSpPr>
        <p:spPr bwMode="auto">
          <a:xfrm>
            <a:off x="0" y="6457950"/>
            <a:ext cx="360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GB" altLang="en-US" sz="1000">
                <a:latin typeface="Calibri" panose="020F0502020204030204" pitchFamily="34" charset="0"/>
              </a:rPr>
              <a:t>©2012 Robert M. Grant &amp; Judith Jordan</a:t>
            </a:r>
          </a:p>
          <a:p>
            <a:pPr eaLnBrk="1" hangingPunct="1"/>
            <a:r>
              <a:rPr lang="en-GB" altLang="en-US" sz="1000">
                <a:latin typeface="Calibri" panose="020F0502020204030204" pitchFamily="34" charset="0"/>
                <a:hlinkClick r:id="rId2"/>
              </a:rPr>
              <a:t>www.foundationsofstrategy.com</a:t>
            </a:r>
            <a:r>
              <a:rPr lang="en-GB" altLang="en-US" sz="1000">
                <a:latin typeface="Calibri" panose="020F0502020204030204" pitchFamily="34" charset="0"/>
              </a:rPr>
              <a:t> </a:t>
            </a:r>
          </a:p>
        </p:txBody>
      </p:sp>
      <p:sp>
        <p:nvSpPr>
          <p:cNvPr id="2457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68B11E6-C251-4D8C-B54B-6226DF2E55B0}" type="slidenum">
              <a:rPr lang="en-US" altLang="en-US" sz="1200">
                <a:solidFill>
                  <a:srgbClr val="898989"/>
                </a:solidFill>
                <a:latin typeface="Calibri" panose="020F0502020204030204" pitchFamily="34" charset="0"/>
              </a:rPr>
              <a:pPr eaLnBrk="1" hangingPunct="1"/>
              <a:t>9</a:t>
            </a:fld>
            <a:endParaRPr lang="en-US" altLang="en-US" sz="1200">
              <a:solidFill>
                <a:srgbClr val="898989"/>
              </a:solidFill>
              <a:latin typeface="Calibri" panose="020F0502020204030204" pitchFamily="34" charset="0"/>
            </a:endParaRPr>
          </a:p>
        </p:txBody>
      </p:sp>
      <p:pic>
        <p:nvPicPr>
          <p:cNvPr id="1024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4025" y="895350"/>
            <a:ext cx="5695950" cy="5067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5E9EFF"/>
            </a:gs>
            <a:gs pos="39999">
              <a:srgbClr val="85C2FF"/>
            </a:gs>
            <a:gs pos="70000">
              <a:srgbClr val="C4D6EB"/>
            </a:gs>
            <a:gs pos="100000">
              <a:srgbClr val="FFEBFA"/>
            </a:gs>
          </a:gsLst>
          <a:lin ang="16200000" scaled="0"/>
        </a:gradFill>
      </a:spPr>
      <a:bodyPr rtlCol="0" anchor="ctr"/>
      <a:lstStyle>
        <a:defPPr marL="1143000" indent="-228600">
          <a:spcBef>
            <a:spcPct val="20000"/>
          </a:spcBef>
          <a:buFont typeface="Arial"/>
          <a:buChar char="•"/>
          <a:defRPr sz="1400" dirty="0" smtClean="0">
            <a:solidFill>
              <a:prstClr val="black"/>
            </a:solidFil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910</TotalTime>
  <Words>968</Words>
  <Application>Microsoft Office PowerPoint</Application>
  <PresentationFormat>On-screen Show (4:3)</PresentationFormat>
  <Paragraphs>191</Paragraphs>
  <Slides>15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MS PGothic</vt:lpstr>
      <vt:lpstr>Calibri</vt:lpstr>
      <vt:lpstr>Office Theme</vt:lpstr>
      <vt:lpstr>Chapter 2</vt:lpstr>
      <vt:lpstr>Learning Objectives</vt:lpstr>
      <vt:lpstr>The profitability of US industries, 2000-2010 </vt:lpstr>
      <vt:lpstr>How can we account for these differences in industry profitability?</vt:lpstr>
      <vt:lpstr>Analysing the business environment</vt:lpstr>
      <vt:lpstr>PEST Analysis</vt:lpstr>
      <vt:lpstr>From environmental analysis to industry analysis</vt:lpstr>
      <vt:lpstr>Porter’s Five Forces of Competition Framework</vt:lpstr>
      <vt:lpstr>Structural determinants of the competitive forces</vt:lpstr>
      <vt:lpstr>Applying industry analysis</vt:lpstr>
      <vt:lpstr>The challenges of applying the five forces framework</vt:lpstr>
      <vt:lpstr>Criticisms of the five forces of competition framework</vt:lpstr>
      <vt:lpstr>Does industry matter?</vt:lpstr>
      <vt:lpstr>Segmenting the market for mobile phones</vt:lpstr>
      <vt:lpstr>Identifying key success factors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Judith Jordan</dc:creator>
  <cp:lastModifiedBy>Kris Rasmussen</cp:lastModifiedBy>
  <cp:revision>47</cp:revision>
  <dcterms:created xsi:type="dcterms:W3CDTF">2012-03-19T16:36:16Z</dcterms:created>
  <dcterms:modified xsi:type="dcterms:W3CDTF">2014-07-08T14:51:53Z</dcterms:modified>
</cp:coreProperties>
</file>